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2" r:id="rId4"/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DAC3A86-F3ED-4CFA-8F17-1B1EB401E9C8}">
  <a:tblStyle styleId="{4DAC3A86-F3ED-4CFA-8F17-1B1EB401E9C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le Slid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46CA9"/>
              </a:buClr>
              <a:buFont typeface="Arial"/>
              <a:buNone/>
              <a:defRPr b="1" i="0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" name="Shape 10"/>
          <p:cNvSpPr txBox="1"/>
          <p:nvPr>
            <p:ph idx="1" type="body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446CA9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rgbClr val="446CA9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rgbClr val="446CA9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rgbClr val="446CA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rgbClr val="446CA9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obj">
  <p:cSld name="Title and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仅标题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77659" y="325440"/>
            <a:ext cx="10436682" cy="8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8481484" y="6489702"/>
            <a:ext cx="2796116" cy="455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/>
        </p:nvSpPr>
        <p:spPr>
          <a:xfrm>
            <a:off x="631371" y="3135089"/>
            <a:ext cx="10972800" cy="22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1" i="0" lang="en-US" sz="364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</a:t>
            </a:r>
            <a:r>
              <a:rPr b="1" lang="en-US" sz="3640">
                <a:solidFill>
                  <a:schemeClr val="lt1"/>
                </a:solidFill>
              </a:rPr>
              <a:t>ing</a:t>
            </a:r>
            <a:r>
              <a:rPr b="1" i="0" lang="en-US" sz="364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Kubernetes to Support 50,000 Services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t/>
            </a:r>
            <a:endParaRPr b="0" i="0" sz="12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i="0" lang="en-US" sz="19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Haibin Michael Xie, Senior Staff Engineer/Architect, Huawei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i="0" lang="en-US" sz="19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Quinton Hoole, Technical Vice President, Huawei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br>
              <a:rPr b="1" i="1" lang="en-US" sz="19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696686" y="304801"/>
            <a:ext cx="10292853" cy="679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0050" lIns="0" rIns="80125" wrap="square" tIns="40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lang="en-US" sz="3600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Batch Processing E2E Latency Reduction 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1320801" y="1676400"/>
            <a:ext cx="3657599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Latency： </a:t>
            </a:r>
            <a:r>
              <a:rPr b="1" lang="en-U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reduced 60+%</a:t>
            </a:r>
          </a:p>
          <a:p>
            <a:pPr indent="-457200" lvl="0" marL="457200" marR="0" rtl="0" algn="l">
              <a:spcBef>
                <a:spcPts val="60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5" name="Shape 205"/>
          <p:cNvGraphicFramePr/>
          <p:nvPr/>
        </p:nvGraphicFramePr>
        <p:xfrm>
          <a:off x="4835074" y="16002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{4DAC3A86-F3ED-4CFA-8F17-1B1EB401E9C8}</a:tableStyleId>
              </a:tblPr>
              <a:tblGrid>
                <a:gridCol w="859275"/>
                <a:gridCol w="859275"/>
                <a:gridCol w="859275"/>
                <a:gridCol w="859275"/>
                <a:gridCol w="939850"/>
              </a:tblGrid>
              <a:tr h="50347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Pods per Service 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Service 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E2E Latency  (Second)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</a:tr>
              <a:tr h="2517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Before 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After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Reduction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</a:tr>
              <a:tr h="251725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8.5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59.1%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</a:tr>
              <a:tr h="251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150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13.5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5.3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60.9%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</a:tr>
              <a:tr h="251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22.8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7.8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65.8%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36" y="3584802"/>
            <a:ext cx="71628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lang="en-US" sz="3600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Plane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09600" y="1234440"/>
            <a:ext cx="9814560" cy="43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IPTables?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iptables is a user-space application that allows configuring Linux kernel firewall (implemented on top of Netfilter) by configuring chains and rules.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Netfilter? A framework provided by the Linux kernel that allows customization of networking-related operations, such as packet filtering, NAT, port translation etc.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with IPTables as a load balancer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 to access service (routing latency)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 to add/remove rules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457081" y="168279"/>
            <a:ext cx="8227457" cy="639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IPTables Example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510334" y="843770"/>
            <a:ext cx="9414716" cy="585910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   Iptables –t nat –L –n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PREROUTING (policy ACCEPT)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    prot opt source               destination         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KUBE-SERVICES  all  --  anywhere             anywhere             /* kubernetes service portals */ </a:t>
            </a:r>
            <a:r>
              <a:rPr b="1"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 1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    all  --  anywhere             anywhere             ADDRTYPE match dst-type LOCAL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KUBE-SEP-G3MLSGWVLUPEIMXS (1 references) </a:t>
            </a:r>
            <a:r>
              <a:rPr b="1"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 4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    prot opt source               destination         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       all  --  172.16.16.2          anywhere             /* default/webpod-service: */ MARK set 0x4d415351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DNAT       tcp  --  anywhere             anywhere             /* default/webpod-service: */ tcp to:172.16.16.2:80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KUBE-SEP-OUBP2X5UG3G4CYYB (1 references)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    prot opt source               destination         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       all  --  192.168.190.128      anywhere             /* default/kubernetes: */ MARK set 0x4d415351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DNAT       tcp  --  anywhere             anywhere             /* default/kubernetes: */ tcp to:192.168.190.128:6443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KUBE-SEP-PXEMGP3B44XONJEO (1 references) </a:t>
            </a:r>
            <a:r>
              <a:rPr b="1"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 4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    prot opt source               destination         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       all  --  172.16.91.2          anywhere             /* default/webpod-service: */ MARK set 0x4d415351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DNAT       tcp  --  anywhere             anywhere             /* default/webpod-service: */ tcp to:172.16.91.2:80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KUBE-SERVICES (2 references) </a:t>
            </a:r>
            <a:r>
              <a:rPr b="1"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 2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    prot opt source               destination         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KUBE-SVC-N4RX4VPNP4ATLCGG  tcp  --  anywhere             192.168.3.237        /* default/webpod-service: cluster IP */ tcp dpt:http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KUBE-SVC-6N4SJQIF3IX3FORG  tcp  --  anywhere             192.168.3.1          /* default/kubernetes: cluster IP */ tcp dpt:https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KUBE-NODEPORTS  all  --  anywhere             anywhere             /* kubernetes service nodeports; NOTE: this must be the last rule in this chain */ ADDRTYPE match dst-type LOCAL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KUBE-SVC-6N4SJQIF3IX3FORG (1 references)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    prot opt source               destination         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KUBE-SEP-OUBP2X5UG3G4CYYB  all  --  anywhere             anywhere             /* default/kubernetes: */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KUBE-SVC-N4RX4VPNP4ATLCGG (1 references)</a:t>
            </a:r>
            <a:r>
              <a:rPr b="1"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← 3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    prot opt source               destination         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KUBE-SEP-G3MLSGWVLUPEIMXS  all  --  anywhere             anywhere             /* default/webpod-service: */ statistic mode random probability 0.50000000000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KUBE-SEP-PXEMGP3B44XONJEO  all  --  anywhere             anywhere             /* default/webpod-service: */</a:t>
            </a: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IPTables Service Routing Performance</a:t>
            </a:r>
          </a:p>
        </p:txBody>
      </p:sp>
      <p:sp>
        <p:nvSpPr>
          <p:cNvPr id="224" name="Shape 224"/>
          <p:cNvSpPr/>
          <p:nvPr/>
        </p:nvSpPr>
        <p:spPr>
          <a:xfrm>
            <a:off x="0" y="-1141005"/>
            <a:ext cx="1159292" cy="2739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               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5" name="Shape 225"/>
          <p:cNvGraphicFramePr/>
          <p:nvPr/>
        </p:nvGraphicFramePr>
        <p:xfrm>
          <a:off x="879008" y="53138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{4DAC3A86-F3ED-4CFA-8F17-1B1EB401E9C8}</a:tableStyleId>
              </a:tblPr>
              <a:tblGrid>
                <a:gridCol w="1395525"/>
                <a:gridCol w="2332925"/>
                <a:gridCol w="1876575"/>
                <a:gridCol w="1844225"/>
                <a:gridCol w="1868925"/>
              </a:tblGrid>
              <a:tr h="29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5400" marL="5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Service (µs)</a:t>
                      </a:r>
                    </a:p>
                  </a:txBody>
                  <a:tcPr marT="0" marB="0" marR="55400" marL="5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 Services (µs) </a:t>
                      </a:r>
                    </a:p>
                  </a:txBody>
                  <a:tcPr marT="0" marB="0" marR="55400" marL="5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 Services (µs)</a:t>
                      </a:r>
                    </a:p>
                  </a:txBody>
                  <a:tcPr marT="0" marB="0" marR="55400" marL="5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50000 Services (µs)</a:t>
                      </a:r>
                    </a:p>
                  </a:txBody>
                  <a:tcPr marT="0" marB="0" marR="55400" marL="5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472C4"/>
                    </a:solidFill>
                  </a:tcPr>
                </a:tc>
              </a:tr>
              <a:tr h="29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First  Service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575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614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1023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1821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</a:tr>
              <a:tr h="29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Middle Service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575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602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1048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4174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</a:tr>
              <a:tr h="29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Service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575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631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1050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7077</a:t>
                      </a:r>
                    </a:p>
                  </a:txBody>
                  <a:tcPr marT="0" marB="0" marR="55400" marL="554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DBDB"/>
                    </a:solidFill>
                  </a:tcPr>
                </a:tc>
              </a:tr>
            </a:tbl>
          </a:graphicData>
        </a:graphic>
      </p:graphicFrame>
      <p:sp>
        <p:nvSpPr>
          <p:cNvPr id="226" name="Shape 226"/>
          <p:cNvSpPr/>
          <p:nvPr/>
        </p:nvSpPr>
        <p:spPr>
          <a:xfrm>
            <a:off x="0" y="-1002506"/>
            <a:ext cx="1159292" cy="2462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               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Calibri"/>
              <a:buNone/>
            </a:pPr>
            <a:r>
              <a:rPr b="0" i="0" lang="en-US" sz="11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765590" y="1970538"/>
            <a:ext cx="49879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test, there is one entry per service in KUBE-SERVICES chain.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-97971" y="996043"/>
            <a:ext cx="6678386" cy="974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2" marL="1143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is latency generated?</a:t>
            </a:r>
          </a:p>
          <a:p>
            <a: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list of rules in a chain</a:t>
            </a:r>
          </a:p>
          <a:p>
            <a:pPr indent="-228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Enumerate through the list to find a service and pod</a:t>
            </a: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8571" y="2373201"/>
            <a:ext cx="76295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Latency to Add IPTables Rules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2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is the latency generated?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incremental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all rules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changes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all rules back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IPTables locked during rule update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spent to add one rule when there are 5k services (40k rules): 11 minutes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20k services (160k rules): 5 hours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609600" y="408214"/>
            <a:ext cx="10972800" cy="1009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Data Plane Solution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812800" y="17526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Re-struc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ture IPTables using a search tree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improvement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IPTables with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“IP Virtual Server” (IPVS)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Dramatic p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erformance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smarter load balancing</a:t>
            </a:r>
          </a:p>
          <a:p>
            <a: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</a:t>
            </a:r>
          </a:p>
          <a:p>
            <a: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retries</a:t>
            </a:r>
          </a:p>
          <a:p>
            <a: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etc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1320800" y="4636532"/>
            <a:ext cx="9448800" cy="990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VIP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585108" y="269412"/>
            <a:ext cx="10972800" cy="791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Restructure IPTables </a:t>
            </a:r>
            <a:r>
              <a:rPr b="1" lang="en-US" sz="3600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as a</a:t>
            </a: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 Search Tree</a:t>
            </a:r>
          </a:p>
        </p:txBody>
      </p:sp>
      <p:sp>
        <p:nvSpPr>
          <p:cNvPr id="249" name="Shape 249"/>
          <p:cNvSpPr/>
          <p:nvPr/>
        </p:nvSpPr>
        <p:spPr>
          <a:xfrm>
            <a:off x="5581997" y="2200018"/>
            <a:ext cx="1776015" cy="888007"/>
          </a:xfrm>
          <a:custGeom>
            <a:pathLst>
              <a:path extrusionOk="0" h="120000" w="120000">
                <a:moveTo>
                  <a:pt x="0" y="12000"/>
                </a:moveTo>
                <a:cubicBezTo>
                  <a:pt x="0" y="8817"/>
                  <a:pt x="842" y="5765"/>
                  <a:pt x="2343" y="3514"/>
                </a:cubicBezTo>
                <a:cubicBezTo>
                  <a:pt x="3843" y="1264"/>
                  <a:pt x="5878" y="0"/>
                  <a:pt x="8000" y="0"/>
                </a:cubicBezTo>
                <a:lnTo>
                  <a:pt x="111999" y="0"/>
                </a:lnTo>
                <a:cubicBezTo>
                  <a:pt x="114121" y="0"/>
                  <a:pt x="116156" y="1264"/>
                  <a:pt x="117656" y="3514"/>
                </a:cubicBezTo>
                <a:cubicBezTo>
                  <a:pt x="119157" y="5765"/>
                  <a:pt x="119999" y="8817"/>
                  <a:pt x="119999" y="12000"/>
                </a:cubicBezTo>
                <a:lnTo>
                  <a:pt x="119999" y="107999"/>
                </a:lnTo>
                <a:cubicBezTo>
                  <a:pt x="119999" y="111182"/>
                  <a:pt x="119157" y="114234"/>
                  <a:pt x="117656" y="116485"/>
                </a:cubicBezTo>
                <a:cubicBezTo>
                  <a:pt x="116156" y="118735"/>
                  <a:pt x="114121" y="120000"/>
                  <a:pt x="111999" y="120000"/>
                </a:cubicBezTo>
                <a:lnTo>
                  <a:pt x="8000" y="120000"/>
                </a:lnTo>
                <a:cubicBezTo>
                  <a:pt x="5878" y="120000"/>
                  <a:pt x="3843" y="118735"/>
                  <a:pt x="2343" y="116485"/>
                </a:cubicBezTo>
                <a:cubicBezTo>
                  <a:pt x="842" y="114234"/>
                  <a:pt x="0" y="111182"/>
                  <a:pt x="0" y="107999"/>
                </a:cubicBezTo>
                <a:lnTo>
                  <a:pt x="0" y="12000"/>
                </a:ln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79325" lIns="79325" rIns="79325" wrap="square" tIns="79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10.10.0.0/</a:t>
            </a:r>
            <a:r>
              <a:rPr b="1"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</a:p>
        </p:txBody>
      </p:sp>
      <p:sp>
        <p:nvSpPr>
          <p:cNvPr id="250" name="Shape 250"/>
          <p:cNvSpPr/>
          <p:nvPr/>
        </p:nvSpPr>
        <p:spPr>
          <a:xfrm>
            <a:off x="4738390" y="3088025"/>
            <a:ext cx="1731615" cy="355203"/>
          </a:xfrm>
          <a:custGeom>
            <a:pathLst>
              <a:path extrusionOk="0" h="120000" w="120000">
                <a:moveTo>
                  <a:pt x="89999" y="0"/>
                </a:moveTo>
                <a:lnTo>
                  <a:pt x="89999" y="59999"/>
                </a:lnTo>
                <a:lnTo>
                  <a:pt x="0" y="59999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487AA8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51" name="Shape 251"/>
          <p:cNvSpPr/>
          <p:nvPr/>
        </p:nvSpPr>
        <p:spPr>
          <a:xfrm>
            <a:off x="3850382" y="3443229"/>
            <a:ext cx="1776015" cy="888007"/>
          </a:xfrm>
          <a:custGeom>
            <a:pathLst>
              <a:path extrusionOk="0" h="120000" w="120000">
                <a:moveTo>
                  <a:pt x="0" y="12000"/>
                </a:moveTo>
                <a:cubicBezTo>
                  <a:pt x="0" y="8817"/>
                  <a:pt x="842" y="5765"/>
                  <a:pt x="2343" y="3514"/>
                </a:cubicBezTo>
                <a:cubicBezTo>
                  <a:pt x="3843" y="1264"/>
                  <a:pt x="5878" y="0"/>
                  <a:pt x="8000" y="0"/>
                </a:cubicBezTo>
                <a:lnTo>
                  <a:pt x="111999" y="0"/>
                </a:lnTo>
                <a:cubicBezTo>
                  <a:pt x="114121" y="0"/>
                  <a:pt x="116156" y="1264"/>
                  <a:pt x="117656" y="3514"/>
                </a:cubicBezTo>
                <a:cubicBezTo>
                  <a:pt x="119157" y="5765"/>
                  <a:pt x="119999" y="8817"/>
                  <a:pt x="119999" y="12000"/>
                </a:cubicBezTo>
                <a:lnTo>
                  <a:pt x="119999" y="107999"/>
                </a:lnTo>
                <a:cubicBezTo>
                  <a:pt x="119999" y="111182"/>
                  <a:pt x="119157" y="114234"/>
                  <a:pt x="117656" y="116485"/>
                </a:cubicBezTo>
                <a:cubicBezTo>
                  <a:pt x="116156" y="118735"/>
                  <a:pt x="114121" y="120000"/>
                  <a:pt x="111999" y="120000"/>
                </a:cubicBezTo>
                <a:lnTo>
                  <a:pt x="8000" y="120000"/>
                </a:lnTo>
                <a:cubicBezTo>
                  <a:pt x="5878" y="120000"/>
                  <a:pt x="3843" y="118735"/>
                  <a:pt x="2343" y="116485"/>
                </a:cubicBezTo>
                <a:cubicBezTo>
                  <a:pt x="842" y="114234"/>
                  <a:pt x="0" y="111182"/>
                  <a:pt x="0" y="107999"/>
                </a:cubicBezTo>
                <a:lnTo>
                  <a:pt x="0" y="12000"/>
                </a:ln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79325" lIns="79325" rIns="79325" wrap="square" tIns="79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10.10.1.0/</a:t>
            </a:r>
            <a:r>
              <a:rPr b="1"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</a:p>
        </p:txBody>
      </p:sp>
      <p:sp>
        <p:nvSpPr>
          <p:cNvPr id="252" name="Shape 252"/>
          <p:cNvSpPr/>
          <p:nvPr/>
        </p:nvSpPr>
        <p:spPr>
          <a:xfrm>
            <a:off x="3583980" y="4331236"/>
            <a:ext cx="1154409" cy="355203"/>
          </a:xfrm>
          <a:custGeom>
            <a:pathLst>
              <a:path extrusionOk="0" h="120000" w="120000">
                <a:moveTo>
                  <a:pt x="90000" y="0"/>
                </a:moveTo>
                <a:lnTo>
                  <a:pt x="90000" y="59999"/>
                </a:lnTo>
                <a:lnTo>
                  <a:pt x="0" y="59999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528CBE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53" name="Shape 253"/>
          <p:cNvSpPr/>
          <p:nvPr/>
        </p:nvSpPr>
        <p:spPr>
          <a:xfrm>
            <a:off x="2695971" y="4686440"/>
            <a:ext cx="1776015" cy="888007"/>
          </a:xfrm>
          <a:custGeom>
            <a:pathLst>
              <a:path extrusionOk="0" h="120000" w="120000">
                <a:moveTo>
                  <a:pt x="0" y="12000"/>
                </a:moveTo>
                <a:cubicBezTo>
                  <a:pt x="0" y="8817"/>
                  <a:pt x="842" y="5765"/>
                  <a:pt x="2343" y="3514"/>
                </a:cubicBezTo>
                <a:cubicBezTo>
                  <a:pt x="3843" y="1264"/>
                  <a:pt x="5878" y="0"/>
                  <a:pt x="8000" y="0"/>
                </a:cubicBezTo>
                <a:lnTo>
                  <a:pt x="111999" y="0"/>
                </a:lnTo>
                <a:cubicBezTo>
                  <a:pt x="114121" y="0"/>
                  <a:pt x="116156" y="1264"/>
                  <a:pt x="117656" y="3514"/>
                </a:cubicBezTo>
                <a:cubicBezTo>
                  <a:pt x="119157" y="5765"/>
                  <a:pt x="119999" y="8817"/>
                  <a:pt x="119999" y="12000"/>
                </a:cubicBezTo>
                <a:lnTo>
                  <a:pt x="119999" y="107999"/>
                </a:lnTo>
                <a:cubicBezTo>
                  <a:pt x="119999" y="111182"/>
                  <a:pt x="119157" y="114234"/>
                  <a:pt x="117656" y="116485"/>
                </a:cubicBezTo>
                <a:cubicBezTo>
                  <a:pt x="116156" y="118735"/>
                  <a:pt x="114121" y="120000"/>
                  <a:pt x="111999" y="120000"/>
                </a:cubicBezTo>
                <a:lnTo>
                  <a:pt x="8000" y="120000"/>
                </a:lnTo>
                <a:cubicBezTo>
                  <a:pt x="5878" y="120000"/>
                  <a:pt x="3843" y="118735"/>
                  <a:pt x="2343" y="116485"/>
                </a:cubicBezTo>
                <a:cubicBezTo>
                  <a:pt x="842" y="114234"/>
                  <a:pt x="0" y="111182"/>
                  <a:pt x="0" y="107999"/>
                </a:cubicBezTo>
                <a:lnTo>
                  <a:pt x="0" y="12000"/>
                </a:ln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79325" lIns="79325" rIns="79325" wrap="square" tIns="79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VIP: 10.10.1.5</a:t>
            </a:r>
          </a:p>
        </p:txBody>
      </p:sp>
      <p:sp>
        <p:nvSpPr>
          <p:cNvPr id="254" name="Shape 254"/>
          <p:cNvSpPr/>
          <p:nvPr/>
        </p:nvSpPr>
        <p:spPr>
          <a:xfrm>
            <a:off x="4738390" y="4331236"/>
            <a:ext cx="1154409" cy="355203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59999"/>
                </a:lnTo>
                <a:lnTo>
                  <a:pt x="90000" y="59999"/>
                </a:lnTo>
                <a:lnTo>
                  <a:pt x="90000" y="120000"/>
                </a:lnTo>
              </a:path>
            </a:pathLst>
          </a:custGeom>
          <a:noFill/>
          <a:ln cap="flat" cmpd="sng" w="12700">
            <a:solidFill>
              <a:srgbClr val="528CBE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55" name="Shape 255"/>
          <p:cNvSpPr/>
          <p:nvPr/>
        </p:nvSpPr>
        <p:spPr>
          <a:xfrm>
            <a:off x="5004792" y="4686440"/>
            <a:ext cx="2005608" cy="888007"/>
          </a:xfrm>
          <a:custGeom>
            <a:pathLst>
              <a:path extrusionOk="0" h="120000" w="120000">
                <a:moveTo>
                  <a:pt x="0" y="12000"/>
                </a:moveTo>
                <a:cubicBezTo>
                  <a:pt x="0" y="8817"/>
                  <a:pt x="842" y="5765"/>
                  <a:pt x="2343" y="3514"/>
                </a:cubicBezTo>
                <a:cubicBezTo>
                  <a:pt x="3843" y="1264"/>
                  <a:pt x="5878" y="0"/>
                  <a:pt x="8000" y="0"/>
                </a:cubicBezTo>
                <a:lnTo>
                  <a:pt x="111999" y="0"/>
                </a:lnTo>
                <a:cubicBezTo>
                  <a:pt x="114121" y="0"/>
                  <a:pt x="116156" y="1264"/>
                  <a:pt x="117656" y="3514"/>
                </a:cubicBezTo>
                <a:cubicBezTo>
                  <a:pt x="119157" y="5765"/>
                  <a:pt x="119999" y="8817"/>
                  <a:pt x="119999" y="12000"/>
                </a:cubicBezTo>
                <a:lnTo>
                  <a:pt x="119999" y="107999"/>
                </a:lnTo>
                <a:cubicBezTo>
                  <a:pt x="119999" y="111182"/>
                  <a:pt x="119157" y="114234"/>
                  <a:pt x="117656" y="116485"/>
                </a:cubicBezTo>
                <a:cubicBezTo>
                  <a:pt x="116156" y="118735"/>
                  <a:pt x="114121" y="120000"/>
                  <a:pt x="111999" y="120000"/>
                </a:cubicBezTo>
                <a:lnTo>
                  <a:pt x="8000" y="120000"/>
                </a:lnTo>
                <a:cubicBezTo>
                  <a:pt x="5878" y="120000"/>
                  <a:pt x="3843" y="118735"/>
                  <a:pt x="2343" y="116485"/>
                </a:cubicBezTo>
                <a:cubicBezTo>
                  <a:pt x="842" y="114234"/>
                  <a:pt x="0" y="111182"/>
                  <a:pt x="0" y="107999"/>
                </a:cubicBezTo>
                <a:lnTo>
                  <a:pt x="0" y="12000"/>
                </a:ln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79325" lIns="79325" rIns="79325" wrap="square" tIns="79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VIP:10.10.1.100</a:t>
            </a:r>
          </a:p>
        </p:txBody>
      </p:sp>
      <p:sp>
        <p:nvSpPr>
          <p:cNvPr id="256" name="Shape 256"/>
          <p:cNvSpPr/>
          <p:nvPr/>
        </p:nvSpPr>
        <p:spPr>
          <a:xfrm>
            <a:off x="6470005" y="3088025"/>
            <a:ext cx="1731615" cy="355203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59999"/>
                </a:lnTo>
                <a:lnTo>
                  <a:pt x="89999" y="59999"/>
                </a:lnTo>
                <a:lnTo>
                  <a:pt x="89999" y="120000"/>
                </a:lnTo>
              </a:path>
            </a:pathLst>
          </a:custGeom>
          <a:noFill/>
          <a:ln cap="flat" cmpd="sng" w="12700">
            <a:solidFill>
              <a:srgbClr val="487AA8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57" name="Shape 257"/>
          <p:cNvSpPr/>
          <p:nvPr/>
        </p:nvSpPr>
        <p:spPr>
          <a:xfrm>
            <a:off x="7313613" y="3443229"/>
            <a:ext cx="1931988" cy="888007"/>
          </a:xfrm>
          <a:custGeom>
            <a:pathLst>
              <a:path extrusionOk="0" h="120000" w="120000">
                <a:moveTo>
                  <a:pt x="0" y="12000"/>
                </a:moveTo>
                <a:cubicBezTo>
                  <a:pt x="0" y="8817"/>
                  <a:pt x="842" y="5765"/>
                  <a:pt x="2343" y="3514"/>
                </a:cubicBezTo>
                <a:cubicBezTo>
                  <a:pt x="3843" y="1264"/>
                  <a:pt x="5878" y="0"/>
                  <a:pt x="8000" y="0"/>
                </a:cubicBezTo>
                <a:lnTo>
                  <a:pt x="111999" y="0"/>
                </a:lnTo>
                <a:cubicBezTo>
                  <a:pt x="114121" y="0"/>
                  <a:pt x="116156" y="1264"/>
                  <a:pt x="117656" y="3514"/>
                </a:cubicBezTo>
                <a:cubicBezTo>
                  <a:pt x="119157" y="5765"/>
                  <a:pt x="119999" y="8817"/>
                  <a:pt x="119999" y="12000"/>
                </a:cubicBezTo>
                <a:lnTo>
                  <a:pt x="119999" y="107999"/>
                </a:lnTo>
                <a:cubicBezTo>
                  <a:pt x="119999" y="111182"/>
                  <a:pt x="119157" y="114234"/>
                  <a:pt x="117656" y="116485"/>
                </a:cubicBezTo>
                <a:cubicBezTo>
                  <a:pt x="116156" y="118735"/>
                  <a:pt x="114121" y="120000"/>
                  <a:pt x="111999" y="120000"/>
                </a:cubicBezTo>
                <a:lnTo>
                  <a:pt x="8000" y="120000"/>
                </a:lnTo>
                <a:cubicBezTo>
                  <a:pt x="5878" y="120000"/>
                  <a:pt x="3843" y="118735"/>
                  <a:pt x="2343" y="116485"/>
                </a:cubicBezTo>
                <a:cubicBezTo>
                  <a:pt x="842" y="114234"/>
                  <a:pt x="0" y="111182"/>
                  <a:pt x="0" y="107999"/>
                </a:cubicBezTo>
                <a:lnTo>
                  <a:pt x="0" y="12000"/>
                </a:ln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79325" lIns="79325" rIns="79325" wrap="square" tIns="79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10.10.100.0/</a:t>
            </a:r>
            <a:r>
              <a:rPr b="1"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</a:p>
        </p:txBody>
      </p:sp>
      <p:sp>
        <p:nvSpPr>
          <p:cNvPr id="258" name="Shape 258"/>
          <p:cNvSpPr/>
          <p:nvPr/>
        </p:nvSpPr>
        <p:spPr>
          <a:xfrm>
            <a:off x="8140660" y="4331236"/>
            <a:ext cx="121920" cy="355203"/>
          </a:xfrm>
          <a:custGeom>
            <a:pathLst>
              <a:path extrusionOk="0" h="120000" w="120000">
                <a:moveTo>
                  <a:pt x="45000" y="0"/>
                </a:moveTo>
                <a:lnTo>
                  <a:pt x="45000" y="120000"/>
                </a:lnTo>
              </a:path>
            </a:pathLst>
          </a:custGeom>
          <a:noFill/>
          <a:ln cap="flat" cmpd="sng" w="12700">
            <a:solidFill>
              <a:srgbClr val="528CBE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59" name="Shape 259"/>
          <p:cNvSpPr/>
          <p:nvPr/>
        </p:nvSpPr>
        <p:spPr>
          <a:xfrm>
            <a:off x="7313613" y="4686440"/>
            <a:ext cx="2033588" cy="888007"/>
          </a:xfrm>
          <a:custGeom>
            <a:pathLst>
              <a:path extrusionOk="0" h="120000" w="120000">
                <a:moveTo>
                  <a:pt x="0" y="12000"/>
                </a:moveTo>
                <a:cubicBezTo>
                  <a:pt x="0" y="8817"/>
                  <a:pt x="842" y="5765"/>
                  <a:pt x="2343" y="3514"/>
                </a:cubicBezTo>
                <a:cubicBezTo>
                  <a:pt x="3843" y="1264"/>
                  <a:pt x="5878" y="0"/>
                  <a:pt x="8000" y="0"/>
                </a:cubicBezTo>
                <a:lnTo>
                  <a:pt x="111999" y="0"/>
                </a:lnTo>
                <a:cubicBezTo>
                  <a:pt x="114121" y="0"/>
                  <a:pt x="116156" y="1264"/>
                  <a:pt x="117656" y="3514"/>
                </a:cubicBezTo>
                <a:cubicBezTo>
                  <a:pt x="119157" y="5765"/>
                  <a:pt x="119999" y="8817"/>
                  <a:pt x="119999" y="12000"/>
                </a:cubicBezTo>
                <a:lnTo>
                  <a:pt x="119999" y="107999"/>
                </a:lnTo>
                <a:cubicBezTo>
                  <a:pt x="119999" y="111182"/>
                  <a:pt x="119157" y="114234"/>
                  <a:pt x="117656" y="116485"/>
                </a:cubicBezTo>
                <a:cubicBezTo>
                  <a:pt x="116156" y="118735"/>
                  <a:pt x="114121" y="120000"/>
                  <a:pt x="111999" y="120000"/>
                </a:cubicBezTo>
                <a:lnTo>
                  <a:pt x="8000" y="120000"/>
                </a:lnTo>
                <a:cubicBezTo>
                  <a:pt x="5878" y="120000"/>
                  <a:pt x="3843" y="118735"/>
                  <a:pt x="2343" y="116485"/>
                </a:cubicBezTo>
                <a:cubicBezTo>
                  <a:pt x="842" y="114234"/>
                  <a:pt x="0" y="111182"/>
                  <a:pt x="0" y="107999"/>
                </a:cubicBezTo>
                <a:lnTo>
                  <a:pt x="0" y="12000"/>
                </a:ln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79325" lIns="79325" rIns="79325" wrap="square" tIns="79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VIP:10.10.100.1</a:t>
            </a:r>
          </a:p>
        </p:txBody>
      </p:sp>
      <p:sp>
        <p:nvSpPr>
          <p:cNvPr id="260" name="Shape 260"/>
          <p:cNvSpPr/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1828800" y="990600"/>
            <a:ext cx="66572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VIP range: 10.10.0.0/16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CIDR list = [</a:t>
            </a: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], defines tree layout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1828800" y="1611868"/>
            <a:ext cx="782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3 services: 10.10.1.5, 10.10.1.100, 10.10.100.1</a:t>
            </a:r>
          </a:p>
        </p:txBody>
      </p:sp>
      <p:grpSp>
        <p:nvGrpSpPr>
          <p:cNvPr id="265" name="Shape 265"/>
          <p:cNvGrpSpPr/>
          <p:nvPr/>
        </p:nvGrpSpPr>
        <p:grpSpPr>
          <a:xfrm>
            <a:off x="1828800" y="5646964"/>
            <a:ext cx="7575728" cy="457200"/>
            <a:chOff x="1371600" y="1379764"/>
            <a:chExt cx="5681796" cy="457200"/>
          </a:xfrm>
        </p:grpSpPr>
        <p:sp>
          <p:nvSpPr>
            <p:cNvPr id="266" name="Shape 266"/>
            <p:cNvSpPr txBox="1"/>
            <p:nvPr/>
          </p:nvSpPr>
          <p:spPr>
            <a:xfrm>
              <a:off x="1371600" y="1459468"/>
              <a:ext cx="56817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Search tree based service routing time complexity:               , m is tree depth</a:t>
              </a:r>
            </a:p>
          </p:txBody>
        </p:sp>
        <p:pic>
          <p:nvPicPr>
            <p:cNvPr id="267" name="Shape 2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57140" y="1379764"/>
              <a:ext cx="557849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Shape 268"/>
          <p:cNvSpPr txBox="1"/>
          <p:nvPr/>
        </p:nvSpPr>
        <p:spPr>
          <a:xfrm>
            <a:off x="1828801" y="6172200"/>
            <a:ext cx="45377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Original service routing time complexity: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O(n)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What is IP Virtual Server (IPVS)?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 layer load balancer which directs requests for TCP and UDP based services to real servers.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Part of the Linux Virtual Server (LVS) project.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As with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IPTables, IPVS is built on top of Netfilter.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3 load balancing modes: 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 (L2 load balancing via MAC rewriting)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Tunneling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IPVS vs. IPTables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09600" y="1190436"/>
            <a:ext cx="10972800" cy="546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IPTables: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Manipulates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tables provided by the linux firewall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IPTables is more flexible </a:t>
            </a:r>
            <a:r>
              <a:rPr lang="en-US"/>
              <a:t>and can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manipulate pac</a:t>
            </a:r>
            <a:r>
              <a:rPr lang="en-US"/>
              <a:t>kets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different stages: Pre-routing, post-routing, forward, input, output.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IPTables has more operations: SNAT, DNAT, reject packets, port translation etc.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us</a:t>
            </a:r>
            <a:r>
              <a:rPr b="1" lang="en-US"/>
              <a:t>e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IPVS?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performance (Hashing vs. Chains)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load balancing algorithms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 robin, source/destination hashing.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least load, least connection or locality, can assign weights to servers.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server health checks and connection retr</a:t>
            </a:r>
            <a:r>
              <a:rPr lang="en-US"/>
              <a:t>ies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sticky sessions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609600" y="274638"/>
            <a:ext cx="10972800" cy="7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IPVS Load Balancing Mode in Kubernetes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09600" y="1190436"/>
            <a:ext cx="10972800" cy="4399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publically released yet</a:t>
            </a:r>
          </a:p>
          <a:p>
            <a:pPr indent="-228600" lvl="1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Kubernetes behavior changes, fully compatible: </a:t>
            </a:r>
          </a:p>
          <a:p>
            <a: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IP, nodePort etc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Added k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ube-proxy startup parameter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mode=IPVS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 addition to original modes: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mode=userspace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mode=iptables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Original k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ube-proxy lines of code: 11800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IPVS mode adds 680 lines of code</a:t>
            </a:r>
          </a:p>
          <a:p>
            <a: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dependent on seasaw library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Challenges while scaling services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6CA9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 and prototypes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6CA9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data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6CA9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446CA9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IPVS vs. IPTables Latency to Add Rules</a:t>
            </a:r>
          </a:p>
        </p:txBody>
      </p:sp>
      <p:graphicFrame>
        <p:nvGraphicFramePr>
          <p:cNvPr id="292" name="Shape 292"/>
          <p:cNvGraphicFramePr/>
          <p:nvPr/>
        </p:nvGraphicFramePr>
        <p:xfrm>
          <a:off x="1240047" y="30192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{4DAC3A86-F3ED-4CFA-8F17-1B1EB401E9C8}</a:tableStyleId>
              </a:tblPr>
              <a:tblGrid>
                <a:gridCol w="1551000"/>
                <a:gridCol w="1551000"/>
                <a:gridCol w="1570875"/>
                <a:gridCol w="1894000"/>
              </a:tblGrid>
              <a:tr h="463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 of Services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5,000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20,000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</a:tr>
              <a:tr h="47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 of Rules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40,000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160,000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IPTables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ms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 min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hours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IPVS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ms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ms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ms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93" name="Shape 293"/>
          <p:cNvSpPr txBox="1"/>
          <p:nvPr/>
        </p:nvSpPr>
        <p:spPr>
          <a:xfrm>
            <a:off x="724619" y="1417638"/>
            <a:ext cx="987295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Measured by iptables and ipvsadm, observations:</a:t>
            </a:r>
          </a:p>
          <a:p>
            <a:pPr indent="0" lvl="1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In IPTables mode, latency to add rule increases significantly when # of service increases</a:t>
            </a:r>
          </a:p>
          <a:p>
            <a:pPr indent="0" lvl="1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In IPVS mode, latency to add VIP and backend IPs does not increase when # of service increases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609600" y="274638"/>
            <a:ext cx="109728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IPVS vs. IPTables Network Bandwidth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661975" y="1150550"/>
            <a:ext cx="81801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Measured by qperf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Bandwidth, QPS, Latency have similar pattern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Env: 1 master, 4 slaves, 8 pods, all services use these 8 pods</a:t>
            </a:r>
          </a:p>
          <a:p>
            <a:pPr indent="0" lvl="0" rtl="0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service exposes 4 ports (4 entries in KUBE-SERVICES chain)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146" y="2435707"/>
            <a:ext cx="9023100" cy="2901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1" name="Shape 301"/>
          <p:cNvGraphicFramePr/>
          <p:nvPr/>
        </p:nvGraphicFramePr>
        <p:xfrm>
          <a:off x="907146" y="55272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{4DAC3A86-F3ED-4CFA-8F17-1B1EB401E9C8}</a:tableStyleId>
              </a:tblPr>
              <a:tblGrid>
                <a:gridCol w="2169825"/>
                <a:gridCol w="632875"/>
                <a:gridCol w="552500"/>
                <a:gridCol w="552500"/>
                <a:gridCol w="552500"/>
                <a:gridCol w="549150"/>
                <a:gridCol w="589350"/>
                <a:gridCol w="589350"/>
                <a:gridCol w="549150"/>
                <a:gridCol w="549150"/>
                <a:gridCol w="552500"/>
                <a:gridCol w="642925"/>
              </a:tblGrid>
              <a:tr h="238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ith service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first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first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first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first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first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first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</a:tr>
              <a:tr h="238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 of services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25000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25000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50000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50000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7E4BC"/>
                    </a:solidFill>
                  </a:tcPr>
                </a:tc>
              </a:tr>
              <a:tr h="238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Bandwidth, IPTables (MB/S)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66.6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38.6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38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Bandwidth, IPVS (MB/S)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65.3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61.7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55.3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53.5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53.8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43.5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28.5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23.8</a:t>
                      </a:r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lang="en-US" sz="3600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 Perf/Scalability Work </a:t>
            </a:r>
            <a:r>
              <a:rPr b="1" lang="en-US" sz="3600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We Have Done...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nodes and pods in single cluster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E2E latency of deploying pods/services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pod deployment throughput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scheduling performance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Optimistic concurrent scheduler</a:t>
            </a:r>
          </a:p>
          <a:p>
            <a: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Flow graph based high performance scheduling and rescheduling with the University of Cambridge (UK).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462642" y="2637064"/>
            <a:ext cx="11163300" cy="3129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quinton.hoole@huawei.com</a:t>
            </a: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haibin.michael.xie@huawei.com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7293057" y="1725306"/>
            <a:ext cx="3085490" cy="148374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536116" y="432707"/>
            <a:ext cx="11152964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What are the Challenges while Scaling Services</a:t>
            </a:r>
          </a:p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15348" y="1514475"/>
            <a:ext cx="4967535" cy="82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rgbClr val="00B05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Control plane (Master, kubelet, kube-proxy)</a:t>
            </a:r>
          </a:p>
        </p:txBody>
      </p:sp>
      <p:sp>
        <p:nvSpPr>
          <p:cNvPr id="38" name="Shape 38"/>
          <p:cNvSpPr/>
          <p:nvPr/>
        </p:nvSpPr>
        <p:spPr>
          <a:xfrm>
            <a:off x="9099922" y="2142248"/>
            <a:ext cx="1019706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Server</a:t>
            </a:r>
          </a:p>
        </p:txBody>
      </p:sp>
      <p:sp>
        <p:nvSpPr>
          <p:cNvPr id="39" name="Shape 39"/>
          <p:cNvSpPr/>
          <p:nvPr/>
        </p:nvSpPr>
        <p:spPr>
          <a:xfrm>
            <a:off x="7627601" y="2142248"/>
            <a:ext cx="1019706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Manager</a:t>
            </a:r>
          </a:p>
        </p:txBody>
      </p:sp>
      <p:sp>
        <p:nvSpPr>
          <p:cNvPr id="40" name="Shape 40"/>
          <p:cNvSpPr/>
          <p:nvPr/>
        </p:nvSpPr>
        <p:spPr>
          <a:xfrm>
            <a:off x="7627601" y="2637548"/>
            <a:ext cx="1019706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Scheduler</a:t>
            </a:r>
          </a:p>
        </p:txBody>
      </p:sp>
      <p:sp>
        <p:nvSpPr>
          <p:cNvPr id="41" name="Shape 41"/>
          <p:cNvSpPr/>
          <p:nvPr/>
        </p:nvSpPr>
        <p:spPr>
          <a:xfrm>
            <a:off x="6280975" y="4698543"/>
            <a:ext cx="1750219" cy="167637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6373247" y="4809248"/>
            <a:ext cx="789537" cy="340743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KubeProxy</a:t>
            </a:r>
          </a:p>
        </p:txBody>
      </p:sp>
      <p:sp>
        <p:nvSpPr>
          <p:cNvPr id="43" name="Shape 43"/>
          <p:cNvSpPr txBox="1"/>
          <p:nvPr/>
        </p:nvSpPr>
        <p:spPr>
          <a:xfrm>
            <a:off x="8600213" y="4134328"/>
            <a:ext cx="7152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44" name="Shape 44"/>
          <p:cNvSpPr/>
          <p:nvPr/>
        </p:nvSpPr>
        <p:spPr>
          <a:xfrm>
            <a:off x="9099922" y="2637548"/>
            <a:ext cx="1019706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</a:t>
            </a:r>
          </a:p>
        </p:txBody>
      </p:sp>
      <p:sp>
        <p:nvSpPr>
          <p:cNvPr id="45" name="Shape 45"/>
          <p:cNvSpPr/>
          <p:nvPr/>
        </p:nvSpPr>
        <p:spPr>
          <a:xfrm>
            <a:off x="7190710" y="4809248"/>
            <a:ext cx="747427" cy="340743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Kubelet</a:t>
            </a:r>
          </a:p>
        </p:txBody>
      </p:sp>
      <p:sp>
        <p:nvSpPr>
          <p:cNvPr id="46" name="Shape 46"/>
          <p:cNvSpPr/>
          <p:nvPr/>
        </p:nvSpPr>
        <p:spPr>
          <a:xfrm>
            <a:off x="6563768" y="5382898"/>
            <a:ext cx="1180779" cy="2286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Balancer</a:t>
            </a:r>
          </a:p>
        </p:txBody>
      </p:sp>
      <p:cxnSp>
        <p:nvCxnSpPr>
          <p:cNvPr id="47" name="Shape 47"/>
          <p:cNvCxnSpPr>
            <a:stCxn id="35" idx="2"/>
            <a:endCxn id="41" idx="0"/>
          </p:cNvCxnSpPr>
          <p:nvPr/>
        </p:nvCxnSpPr>
        <p:spPr>
          <a:xfrm flipH="1">
            <a:off x="7156102" y="3209048"/>
            <a:ext cx="1679700" cy="1489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48" name="Shape 48"/>
          <p:cNvCxnSpPr>
            <a:stCxn id="35" idx="2"/>
          </p:cNvCxnSpPr>
          <p:nvPr/>
        </p:nvCxnSpPr>
        <p:spPr>
          <a:xfrm>
            <a:off x="8835802" y="3209048"/>
            <a:ext cx="1576200" cy="1513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49" name="Shape 49"/>
          <p:cNvCxnSpPr>
            <a:stCxn id="35" idx="2"/>
          </p:cNvCxnSpPr>
          <p:nvPr/>
        </p:nvCxnSpPr>
        <p:spPr>
          <a:xfrm>
            <a:off x="8835802" y="3209048"/>
            <a:ext cx="144300" cy="1513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id="50" name="Shape 50"/>
          <p:cNvSpPr txBox="1"/>
          <p:nvPr/>
        </p:nvSpPr>
        <p:spPr>
          <a:xfrm>
            <a:off x="398092" y="2358628"/>
            <a:ext cx="4432697" cy="95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services and pods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Propagate endpoints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415349" y="3953182"/>
            <a:ext cx="5649028" cy="95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Add/remove services in load balancer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a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ccess to services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415348" y="3479991"/>
            <a:ext cx="4329181" cy="473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 plane (load balancer)</a:t>
            </a:r>
          </a:p>
        </p:txBody>
      </p:sp>
      <p:sp>
        <p:nvSpPr>
          <p:cNvPr id="53" name="Shape 53"/>
          <p:cNvSpPr/>
          <p:nvPr/>
        </p:nvSpPr>
        <p:spPr>
          <a:xfrm>
            <a:off x="6373248" y="5771251"/>
            <a:ext cx="424368" cy="2286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</a:t>
            </a:r>
          </a:p>
        </p:txBody>
      </p:sp>
      <p:sp>
        <p:nvSpPr>
          <p:cNvPr id="54" name="Shape 54"/>
          <p:cNvSpPr/>
          <p:nvPr/>
        </p:nvSpPr>
        <p:spPr>
          <a:xfrm>
            <a:off x="6939696" y="5777009"/>
            <a:ext cx="424368" cy="2286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</a:t>
            </a:r>
          </a:p>
        </p:txBody>
      </p:sp>
      <p:sp>
        <p:nvSpPr>
          <p:cNvPr id="55" name="Shape 55"/>
          <p:cNvSpPr/>
          <p:nvPr/>
        </p:nvSpPr>
        <p:spPr>
          <a:xfrm>
            <a:off x="7471640" y="5782767"/>
            <a:ext cx="424368" cy="2286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</a:t>
            </a:r>
          </a:p>
        </p:txBody>
      </p:sp>
      <p:sp>
        <p:nvSpPr>
          <p:cNvPr id="56" name="Shape 56"/>
          <p:cNvSpPr/>
          <p:nvPr/>
        </p:nvSpPr>
        <p:spPr>
          <a:xfrm>
            <a:off x="9536986" y="4722988"/>
            <a:ext cx="1750219" cy="165193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9629258" y="4833693"/>
            <a:ext cx="789537" cy="340743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KubeProxy</a:t>
            </a:r>
          </a:p>
        </p:txBody>
      </p:sp>
      <p:sp>
        <p:nvSpPr>
          <p:cNvPr id="58" name="Shape 58"/>
          <p:cNvSpPr/>
          <p:nvPr/>
        </p:nvSpPr>
        <p:spPr>
          <a:xfrm>
            <a:off x="10446721" y="4833693"/>
            <a:ext cx="747427" cy="340743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Kubelet</a:t>
            </a:r>
          </a:p>
        </p:txBody>
      </p:sp>
      <p:sp>
        <p:nvSpPr>
          <p:cNvPr id="59" name="Shape 59"/>
          <p:cNvSpPr/>
          <p:nvPr/>
        </p:nvSpPr>
        <p:spPr>
          <a:xfrm>
            <a:off x="9819779" y="5407343"/>
            <a:ext cx="1180779" cy="2286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Balancer</a:t>
            </a:r>
          </a:p>
        </p:txBody>
      </p:sp>
      <p:sp>
        <p:nvSpPr>
          <p:cNvPr id="60" name="Shape 60"/>
          <p:cNvSpPr/>
          <p:nvPr/>
        </p:nvSpPr>
        <p:spPr>
          <a:xfrm>
            <a:off x="9629259" y="5795696"/>
            <a:ext cx="424368" cy="2286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</a:t>
            </a:r>
          </a:p>
        </p:txBody>
      </p:sp>
      <p:sp>
        <p:nvSpPr>
          <p:cNvPr id="61" name="Shape 61"/>
          <p:cNvSpPr/>
          <p:nvPr/>
        </p:nvSpPr>
        <p:spPr>
          <a:xfrm>
            <a:off x="10195707" y="5801454"/>
            <a:ext cx="424368" cy="2286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</a:t>
            </a:r>
          </a:p>
        </p:txBody>
      </p:sp>
      <p:sp>
        <p:nvSpPr>
          <p:cNvPr id="62" name="Shape 62"/>
          <p:cNvSpPr/>
          <p:nvPr/>
        </p:nvSpPr>
        <p:spPr>
          <a:xfrm>
            <a:off x="10727651" y="5807212"/>
            <a:ext cx="424368" cy="2286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</a:t>
            </a:r>
          </a:p>
        </p:txBody>
      </p:sp>
      <p:sp>
        <p:nvSpPr>
          <p:cNvPr id="63" name="Shape 63"/>
          <p:cNvSpPr/>
          <p:nvPr/>
        </p:nvSpPr>
        <p:spPr>
          <a:xfrm>
            <a:off x="6064376" y="5331142"/>
            <a:ext cx="5520911" cy="31450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ot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6073008" y="1497217"/>
            <a:ext cx="5512279" cy="3721757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dot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5271401" y="911677"/>
            <a:ext cx="1918607" cy="311875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dash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API Server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609600" y="274638"/>
            <a:ext cx="109728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Control Plane</a:t>
            </a:r>
          </a:p>
        </p:txBody>
      </p:sp>
      <p:sp>
        <p:nvSpPr>
          <p:cNvPr id="71" name="Shape 71"/>
          <p:cNvSpPr/>
          <p:nvPr/>
        </p:nvSpPr>
        <p:spPr>
          <a:xfrm>
            <a:off x="5486400" y="1295400"/>
            <a:ext cx="1524000" cy="2590800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ETCD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588000" y="1905000"/>
            <a:ext cx="1320800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</a:p>
        </p:txBody>
      </p:sp>
      <p:sp>
        <p:nvSpPr>
          <p:cNvPr id="73" name="Shape 73"/>
          <p:cNvSpPr/>
          <p:nvPr/>
        </p:nvSpPr>
        <p:spPr>
          <a:xfrm>
            <a:off x="711200" y="1600200"/>
            <a:ext cx="1828800" cy="160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Controller Manager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5588000" y="2590800"/>
            <a:ext cx="1320800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</a:t>
            </a:r>
          </a:p>
        </p:txBody>
      </p:sp>
      <p:sp>
        <p:nvSpPr>
          <p:cNvPr id="75" name="Shape 75"/>
          <p:cNvSpPr/>
          <p:nvPr/>
        </p:nvSpPr>
        <p:spPr>
          <a:xfrm>
            <a:off x="5588000" y="3276600"/>
            <a:ext cx="1320800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endpoints</a:t>
            </a:r>
          </a:p>
        </p:txBody>
      </p:sp>
      <p:sp>
        <p:nvSpPr>
          <p:cNvPr id="76" name="Shape 76"/>
          <p:cNvSpPr/>
          <p:nvPr/>
        </p:nvSpPr>
        <p:spPr>
          <a:xfrm>
            <a:off x="990600" y="2438400"/>
            <a:ext cx="13208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cxnSp>
        <p:nvCxnSpPr>
          <p:cNvPr id="77" name="Shape 77"/>
          <p:cNvCxnSpPr/>
          <p:nvPr/>
        </p:nvCxnSpPr>
        <p:spPr>
          <a:xfrm flipH="1">
            <a:off x="6908800" y="2133600"/>
            <a:ext cx="2133600" cy="6477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78" name="Shape 78"/>
          <p:cNvCxnSpPr/>
          <p:nvPr/>
        </p:nvCxnSpPr>
        <p:spPr>
          <a:xfrm flipH="1">
            <a:off x="6908800" y="1447800"/>
            <a:ext cx="2133600" cy="6477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79" name="Shape 79"/>
          <p:cNvCxnSpPr>
            <a:stCxn id="74" idx="2"/>
            <a:endCxn id="76" idx="0"/>
          </p:cNvCxnSpPr>
          <p:nvPr/>
        </p:nvCxnSpPr>
        <p:spPr>
          <a:xfrm rot="10800000">
            <a:off x="2311400" y="2705100"/>
            <a:ext cx="3276600" cy="762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80" name="Shape 80"/>
          <p:cNvCxnSpPr>
            <a:stCxn id="72" idx="2"/>
          </p:cNvCxnSpPr>
          <p:nvPr/>
        </p:nvCxnSpPr>
        <p:spPr>
          <a:xfrm flipH="1">
            <a:off x="2336900" y="2095500"/>
            <a:ext cx="3251100" cy="4953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81" name="Shape 81"/>
          <p:cNvCxnSpPr/>
          <p:nvPr/>
        </p:nvCxnSpPr>
        <p:spPr>
          <a:xfrm>
            <a:off x="2336800" y="3009900"/>
            <a:ext cx="3251200" cy="4953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id="82" name="Shape 82"/>
          <p:cNvSpPr/>
          <p:nvPr/>
        </p:nvSpPr>
        <p:spPr>
          <a:xfrm>
            <a:off x="812800" y="5105400"/>
            <a:ext cx="1625600" cy="99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886045" y="5181600"/>
            <a:ext cx="14224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KubeProxy</a:t>
            </a:r>
          </a:p>
        </p:txBody>
      </p:sp>
      <p:sp>
        <p:nvSpPr>
          <p:cNvPr id="84" name="Shape 84"/>
          <p:cNvSpPr/>
          <p:nvPr/>
        </p:nvSpPr>
        <p:spPr>
          <a:xfrm>
            <a:off x="3352800" y="5105400"/>
            <a:ext cx="1625600" cy="99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3426045" y="5181600"/>
            <a:ext cx="14224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KubeProxy</a:t>
            </a:r>
          </a:p>
        </p:txBody>
      </p:sp>
      <p:sp>
        <p:nvSpPr>
          <p:cNvPr id="86" name="Shape 86"/>
          <p:cNvSpPr/>
          <p:nvPr/>
        </p:nvSpPr>
        <p:spPr>
          <a:xfrm>
            <a:off x="7620000" y="5105400"/>
            <a:ext cx="1625600" cy="99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7721600" y="5257800"/>
            <a:ext cx="14224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KubeProxy</a:t>
            </a:r>
          </a:p>
        </p:txBody>
      </p:sp>
      <p:cxnSp>
        <p:nvCxnSpPr>
          <p:cNvPr id="88" name="Shape 88"/>
          <p:cNvCxnSpPr/>
          <p:nvPr/>
        </p:nvCxnSpPr>
        <p:spPr>
          <a:xfrm>
            <a:off x="2325004" y="2895600"/>
            <a:ext cx="3251200" cy="4572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89" name="Shape 89"/>
          <p:cNvCxnSpPr>
            <a:stCxn id="75" idx="1"/>
          </p:cNvCxnSpPr>
          <p:nvPr/>
        </p:nvCxnSpPr>
        <p:spPr>
          <a:xfrm>
            <a:off x="6248400" y="3657600"/>
            <a:ext cx="19812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90" name="Shape 90"/>
          <p:cNvCxnSpPr>
            <a:stCxn id="75" idx="1"/>
          </p:cNvCxnSpPr>
          <p:nvPr/>
        </p:nvCxnSpPr>
        <p:spPr>
          <a:xfrm flipH="1">
            <a:off x="3962400" y="3657600"/>
            <a:ext cx="22860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91" name="Shape 91"/>
          <p:cNvCxnSpPr>
            <a:stCxn id="75" idx="1"/>
          </p:cNvCxnSpPr>
          <p:nvPr/>
        </p:nvCxnSpPr>
        <p:spPr>
          <a:xfrm flipH="1">
            <a:off x="1320900" y="3657600"/>
            <a:ext cx="49275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id="92" name="Shape 92"/>
          <p:cNvSpPr txBox="1"/>
          <p:nvPr/>
        </p:nvSpPr>
        <p:spPr>
          <a:xfrm>
            <a:off x="5384801" y="4953001"/>
            <a:ext cx="159530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 …</a:t>
            </a:r>
          </a:p>
        </p:txBody>
      </p:sp>
      <p:cxnSp>
        <p:nvCxnSpPr>
          <p:cNvPr id="93" name="Shape 93"/>
          <p:cNvCxnSpPr>
            <a:stCxn id="75" idx="1"/>
          </p:cNvCxnSpPr>
          <p:nvPr/>
        </p:nvCxnSpPr>
        <p:spPr>
          <a:xfrm>
            <a:off x="6248400" y="3657600"/>
            <a:ext cx="1524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94" name="Shape 94"/>
          <p:cNvCxnSpPr>
            <a:stCxn id="75" idx="1"/>
          </p:cNvCxnSpPr>
          <p:nvPr/>
        </p:nvCxnSpPr>
        <p:spPr>
          <a:xfrm flipH="1">
            <a:off x="1930500" y="3657600"/>
            <a:ext cx="43179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95" name="Shape 95"/>
          <p:cNvCxnSpPr>
            <a:stCxn id="75" idx="1"/>
          </p:cNvCxnSpPr>
          <p:nvPr/>
        </p:nvCxnSpPr>
        <p:spPr>
          <a:xfrm flipH="1">
            <a:off x="4368900" y="3657600"/>
            <a:ext cx="18795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96" name="Shape 96"/>
          <p:cNvCxnSpPr>
            <a:stCxn id="75" idx="1"/>
          </p:cNvCxnSpPr>
          <p:nvPr/>
        </p:nvCxnSpPr>
        <p:spPr>
          <a:xfrm>
            <a:off x="6248400" y="3657600"/>
            <a:ext cx="3555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97" name="Shape 97"/>
          <p:cNvCxnSpPr>
            <a:stCxn id="75" idx="1"/>
            <a:endCxn id="86" idx="0"/>
          </p:cNvCxnSpPr>
          <p:nvPr/>
        </p:nvCxnSpPr>
        <p:spPr>
          <a:xfrm>
            <a:off x="6248400" y="3657600"/>
            <a:ext cx="21843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id="98" name="Shape 98"/>
          <p:cNvSpPr txBox="1"/>
          <p:nvPr/>
        </p:nvSpPr>
        <p:spPr>
          <a:xfrm>
            <a:off x="7315200" y="2819401"/>
            <a:ext cx="4267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nodes per cluster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pods per second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7315200" y="3545963"/>
            <a:ext cx="467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QPS: N*M endpoints per second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9042400" y="1295400"/>
            <a:ext cx="131826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deployed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9042400" y="2002795"/>
            <a:ext cx="131826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 deployed and scheduled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508000" y="274639"/>
            <a:ext cx="109728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09600" y="1118507"/>
            <a:ext cx="6197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/registry/services/endpoints/default/my-service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/registry/services/specs/default/my-service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9335" y="522514"/>
            <a:ext cx="3864429" cy="618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854" y="1804307"/>
            <a:ext cx="36004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271401" y="911677"/>
            <a:ext cx="1918607" cy="311875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dash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API Server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609600" y="274638"/>
            <a:ext cx="109728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Control Plane</a:t>
            </a:r>
          </a:p>
        </p:txBody>
      </p:sp>
      <p:sp>
        <p:nvSpPr>
          <p:cNvPr id="116" name="Shape 116"/>
          <p:cNvSpPr/>
          <p:nvPr/>
        </p:nvSpPr>
        <p:spPr>
          <a:xfrm>
            <a:off x="5486400" y="1295400"/>
            <a:ext cx="1524000" cy="2590800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ETCD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588000" y="1905000"/>
            <a:ext cx="1320800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</a:p>
        </p:txBody>
      </p:sp>
      <p:sp>
        <p:nvSpPr>
          <p:cNvPr id="118" name="Shape 118"/>
          <p:cNvSpPr/>
          <p:nvPr/>
        </p:nvSpPr>
        <p:spPr>
          <a:xfrm>
            <a:off x="711200" y="1600200"/>
            <a:ext cx="1828800" cy="160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Controller Manager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5588000" y="2590800"/>
            <a:ext cx="1320800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</a:t>
            </a:r>
          </a:p>
        </p:txBody>
      </p:sp>
      <p:sp>
        <p:nvSpPr>
          <p:cNvPr id="120" name="Shape 120"/>
          <p:cNvSpPr/>
          <p:nvPr/>
        </p:nvSpPr>
        <p:spPr>
          <a:xfrm>
            <a:off x="5588000" y="3276600"/>
            <a:ext cx="1320800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endpoints</a:t>
            </a:r>
          </a:p>
        </p:txBody>
      </p:sp>
      <p:sp>
        <p:nvSpPr>
          <p:cNvPr id="121" name="Shape 121"/>
          <p:cNvSpPr/>
          <p:nvPr/>
        </p:nvSpPr>
        <p:spPr>
          <a:xfrm>
            <a:off x="990600" y="2438400"/>
            <a:ext cx="13208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cxnSp>
        <p:nvCxnSpPr>
          <p:cNvPr id="122" name="Shape 122"/>
          <p:cNvCxnSpPr/>
          <p:nvPr/>
        </p:nvCxnSpPr>
        <p:spPr>
          <a:xfrm flipH="1">
            <a:off x="6908800" y="2133600"/>
            <a:ext cx="2133600" cy="6477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23" name="Shape 123"/>
          <p:cNvCxnSpPr/>
          <p:nvPr/>
        </p:nvCxnSpPr>
        <p:spPr>
          <a:xfrm flipH="1">
            <a:off x="6908800" y="1447800"/>
            <a:ext cx="2133600" cy="6477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24" name="Shape 124"/>
          <p:cNvCxnSpPr>
            <a:stCxn id="119" idx="2"/>
          </p:cNvCxnSpPr>
          <p:nvPr/>
        </p:nvCxnSpPr>
        <p:spPr>
          <a:xfrm rot="10800000">
            <a:off x="2235200" y="2705100"/>
            <a:ext cx="3352800" cy="762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25" name="Shape 125"/>
          <p:cNvCxnSpPr>
            <a:stCxn id="117" idx="2"/>
            <a:endCxn id="121" idx="0"/>
          </p:cNvCxnSpPr>
          <p:nvPr/>
        </p:nvCxnSpPr>
        <p:spPr>
          <a:xfrm flipH="1">
            <a:off x="2311400" y="2095500"/>
            <a:ext cx="3276600" cy="6096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26" name="Shape 126"/>
          <p:cNvCxnSpPr/>
          <p:nvPr/>
        </p:nvCxnSpPr>
        <p:spPr>
          <a:xfrm>
            <a:off x="2336800" y="3009900"/>
            <a:ext cx="3251200" cy="4953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id="127" name="Shape 127"/>
          <p:cNvSpPr/>
          <p:nvPr/>
        </p:nvSpPr>
        <p:spPr>
          <a:xfrm>
            <a:off x="812800" y="5105400"/>
            <a:ext cx="1625600" cy="99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886045" y="5181600"/>
            <a:ext cx="14224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KubeProxy</a:t>
            </a:r>
          </a:p>
        </p:txBody>
      </p:sp>
      <p:sp>
        <p:nvSpPr>
          <p:cNvPr id="129" name="Shape 129"/>
          <p:cNvSpPr/>
          <p:nvPr/>
        </p:nvSpPr>
        <p:spPr>
          <a:xfrm>
            <a:off x="3352800" y="5105400"/>
            <a:ext cx="1625600" cy="99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3426045" y="5181600"/>
            <a:ext cx="14224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KubeProxy</a:t>
            </a:r>
          </a:p>
        </p:txBody>
      </p:sp>
      <p:sp>
        <p:nvSpPr>
          <p:cNvPr id="131" name="Shape 131"/>
          <p:cNvSpPr/>
          <p:nvPr/>
        </p:nvSpPr>
        <p:spPr>
          <a:xfrm>
            <a:off x="7620000" y="5105400"/>
            <a:ext cx="1625600" cy="99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7721600" y="5257800"/>
            <a:ext cx="14224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KubeProxy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2235200" y="2895600"/>
            <a:ext cx="3251200" cy="4572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34" name="Shape 134"/>
          <p:cNvCxnSpPr>
            <a:stCxn id="120" idx="1"/>
          </p:cNvCxnSpPr>
          <p:nvPr/>
        </p:nvCxnSpPr>
        <p:spPr>
          <a:xfrm>
            <a:off x="6248400" y="3657600"/>
            <a:ext cx="19812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35" name="Shape 135"/>
          <p:cNvCxnSpPr>
            <a:stCxn id="120" idx="1"/>
          </p:cNvCxnSpPr>
          <p:nvPr/>
        </p:nvCxnSpPr>
        <p:spPr>
          <a:xfrm flipH="1">
            <a:off x="3962400" y="3657600"/>
            <a:ext cx="22860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36" name="Shape 136"/>
          <p:cNvCxnSpPr>
            <a:stCxn id="120" idx="1"/>
          </p:cNvCxnSpPr>
          <p:nvPr/>
        </p:nvCxnSpPr>
        <p:spPr>
          <a:xfrm flipH="1">
            <a:off x="1320900" y="3657600"/>
            <a:ext cx="49275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id="137" name="Shape 137"/>
          <p:cNvSpPr txBox="1"/>
          <p:nvPr/>
        </p:nvSpPr>
        <p:spPr>
          <a:xfrm>
            <a:off x="5384801" y="4953001"/>
            <a:ext cx="159530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 …</a:t>
            </a:r>
          </a:p>
        </p:txBody>
      </p:sp>
      <p:cxnSp>
        <p:nvCxnSpPr>
          <p:cNvPr id="138" name="Shape 138"/>
          <p:cNvCxnSpPr>
            <a:stCxn id="120" idx="1"/>
          </p:cNvCxnSpPr>
          <p:nvPr/>
        </p:nvCxnSpPr>
        <p:spPr>
          <a:xfrm>
            <a:off x="6248400" y="3657600"/>
            <a:ext cx="1524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39" name="Shape 139"/>
          <p:cNvCxnSpPr>
            <a:stCxn id="120" idx="1"/>
          </p:cNvCxnSpPr>
          <p:nvPr/>
        </p:nvCxnSpPr>
        <p:spPr>
          <a:xfrm flipH="1">
            <a:off x="1930500" y="3657600"/>
            <a:ext cx="43179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40" name="Shape 140"/>
          <p:cNvCxnSpPr>
            <a:stCxn id="120" idx="1"/>
          </p:cNvCxnSpPr>
          <p:nvPr/>
        </p:nvCxnSpPr>
        <p:spPr>
          <a:xfrm flipH="1">
            <a:off x="4368900" y="3657600"/>
            <a:ext cx="18795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41" name="Shape 141"/>
          <p:cNvCxnSpPr>
            <a:stCxn id="120" idx="1"/>
          </p:cNvCxnSpPr>
          <p:nvPr/>
        </p:nvCxnSpPr>
        <p:spPr>
          <a:xfrm>
            <a:off x="6248400" y="3657600"/>
            <a:ext cx="3555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42" name="Shape 142"/>
          <p:cNvCxnSpPr>
            <a:stCxn id="120" idx="1"/>
          </p:cNvCxnSpPr>
          <p:nvPr/>
        </p:nvCxnSpPr>
        <p:spPr>
          <a:xfrm>
            <a:off x="6248400" y="3657600"/>
            <a:ext cx="22860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id="143" name="Shape 143"/>
          <p:cNvSpPr txBox="1"/>
          <p:nvPr/>
        </p:nvSpPr>
        <p:spPr>
          <a:xfrm>
            <a:off x="7315200" y="2819401"/>
            <a:ext cx="4267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nodes per cluster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pods per second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7315200" y="3545963"/>
            <a:ext cx="487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QPS: N*M endpoints per second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7315200" y="4004932"/>
            <a:ext cx="41808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Load: N*M*(M+1)/2 addresses per second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Control Plane Solution</a:t>
            </a:r>
            <a:r>
              <a:rPr b="1" lang="en-US" sz="3600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 Alternatives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 endpoints object into multiple objects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Pros: reduce Endpoints object size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Cons: increase # of objects and requests</a:t>
            </a:r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load balancer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Pros: reduce connections and requests to API server</a:t>
            </a:r>
          </a:p>
          <a:p>
            <a: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Cons: one more hop in service routing, require strong HA, limited LB scalability</a:t>
            </a:r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creating/updating endpoints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Timer based, no change to data structure in ETCD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Pros: reduce QPS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Cons: E2E latency is increased by Batch interval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5271401" y="911677"/>
            <a:ext cx="1918607" cy="311875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dash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API Server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515620" y="221298"/>
            <a:ext cx="109728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446CA9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Control Plane Solution</a:t>
            </a:r>
          </a:p>
        </p:txBody>
      </p:sp>
      <p:sp>
        <p:nvSpPr>
          <p:cNvPr id="158" name="Shape 158"/>
          <p:cNvSpPr/>
          <p:nvPr/>
        </p:nvSpPr>
        <p:spPr>
          <a:xfrm>
            <a:off x="5486400" y="1295400"/>
            <a:ext cx="1524000" cy="2590800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ETCD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5588000" y="1905000"/>
            <a:ext cx="1320800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</a:p>
        </p:txBody>
      </p:sp>
      <p:sp>
        <p:nvSpPr>
          <p:cNvPr id="160" name="Shape 160"/>
          <p:cNvSpPr/>
          <p:nvPr/>
        </p:nvSpPr>
        <p:spPr>
          <a:xfrm>
            <a:off x="711200" y="1600200"/>
            <a:ext cx="1828800" cy="160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Controller Manager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5588000" y="2590800"/>
            <a:ext cx="1320800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</a:t>
            </a:r>
          </a:p>
        </p:txBody>
      </p:sp>
      <p:sp>
        <p:nvSpPr>
          <p:cNvPr id="162" name="Shape 162"/>
          <p:cNvSpPr/>
          <p:nvPr/>
        </p:nvSpPr>
        <p:spPr>
          <a:xfrm>
            <a:off x="5588000" y="3276600"/>
            <a:ext cx="1320800" cy="3810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endpoints</a:t>
            </a:r>
          </a:p>
        </p:txBody>
      </p:sp>
      <p:sp>
        <p:nvSpPr>
          <p:cNvPr id="163" name="Shape 163"/>
          <p:cNvSpPr/>
          <p:nvPr/>
        </p:nvSpPr>
        <p:spPr>
          <a:xfrm>
            <a:off x="990600" y="2438400"/>
            <a:ext cx="13208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cxnSp>
        <p:nvCxnSpPr>
          <p:cNvPr id="164" name="Shape 164"/>
          <p:cNvCxnSpPr/>
          <p:nvPr/>
        </p:nvCxnSpPr>
        <p:spPr>
          <a:xfrm flipH="1">
            <a:off x="6908800" y="2133600"/>
            <a:ext cx="2133600" cy="6477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65" name="Shape 165"/>
          <p:cNvCxnSpPr/>
          <p:nvPr/>
        </p:nvCxnSpPr>
        <p:spPr>
          <a:xfrm flipH="1">
            <a:off x="6908800" y="1447800"/>
            <a:ext cx="2133600" cy="6477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66" name="Shape 166"/>
          <p:cNvCxnSpPr>
            <a:stCxn id="161" idx="2"/>
          </p:cNvCxnSpPr>
          <p:nvPr/>
        </p:nvCxnSpPr>
        <p:spPr>
          <a:xfrm rot="10800000">
            <a:off x="2235200" y="2705100"/>
            <a:ext cx="3352800" cy="762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67" name="Shape 167"/>
          <p:cNvCxnSpPr>
            <a:stCxn id="159" idx="2"/>
            <a:endCxn id="163" idx="0"/>
          </p:cNvCxnSpPr>
          <p:nvPr/>
        </p:nvCxnSpPr>
        <p:spPr>
          <a:xfrm flipH="1">
            <a:off x="2311400" y="2095500"/>
            <a:ext cx="3276600" cy="6096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68" name="Shape 168"/>
          <p:cNvCxnSpPr/>
          <p:nvPr/>
        </p:nvCxnSpPr>
        <p:spPr>
          <a:xfrm>
            <a:off x="2336800" y="3009900"/>
            <a:ext cx="3251200" cy="4953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id="169" name="Shape 169"/>
          <p:cNvSpPr/>
          <p:nvPr/>
        </p:nvSpPr>
        <p:spPr>
          <a:xfrm>
            <a:off x="812800" y="5105400"/>
            <a:ext cx="1625600" cy="99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886045" y="5181600"/>
            <a:ext cx="14224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KubeProxy</a:t>
            </a:r>
          </a:p>
        </p:txBody>
      </p:sp>
      <p:sp>
        <p:nvSpPr>
          <p:cNvPr id="171" name="Shape 171"/>
          <p:cNvSpPr/>
          <p:nvPr/>
        </p:nvSpPr>
        <p:spPr>
          <a:xfrm>
            <a:off x="3352800" y="5105400"/>
            <a:ext cx="1625600" cy="99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3426045" y="5181600"/>
            <a:ext cx="14224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KubeProxy</a:t>
            </a:r>
          </a:p>
        </p:txBody>
      </p:sp>
      <p:sp>
        <p:nvSpPr>
          <p:cNvPr id="173" name="Shape 173"/>
          <p:cNvSpPr/>
          <p:nvPr/>
        </p:nvSpPr>
        <p:spPr>
          <a:xfrm>
            <a:off x="7620000" y="5105400"/>
            <a:ext cx="1625600" cy="99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721600" y="5257800"/>
            <a:ext cx="1422400" cy="5334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KubeProxy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2325004" y="2895600"/>
            <a:ext cx="3251200" cy="4572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76" name="Shape 176"/>
          <p:cNvCxnSpPr>
            <a:stCxn id="162" idx="1"/>
          </p:cNvCxnSpPr>
          <p:nvPr/>
        </p:nvCxnSpPr>
        <p:spPr>
          <a:xfrm>
            <a:off x="6248400" y="3657600"/>
            <a:ext cx="19812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77" name="Shape 177"/>
          <p:cNvCxnSpPr>
            <a:stCxn id="162" idx="1"/>
          </p:cNvCxnSpPr>
          <p:nvPr/>
        </p:nvCxnSpPr>
        <p:spPr>
          <a:xfrm flipH="1">
            <a:off x="3962400" y="3657600"/>
            <a:ext cx="22860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78" name="Shape 178"/>
          <p:cNvCxnSpPr>
            <a:stCxn id="162" idx="1"/>
          </p:cNvCxnSpPr>
          <p:nvPr/>
        </p:nvCxnSpPr>
        <p:spPr>
          <a:xfrm flipH="1">
            <a:off x="1320900" y="3657600"/>
            <a:ext cx="49275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id="179" name="Shape 179"/>
          <p:cNvSpPr txBox="1"/>
          <p:nvPr/>
        </p:nvSpPr>
        <p:spPr>
          <a:xfrm>
            <a:off x="5384801" y="4953001"/>
            <a:ext cx="159530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 …</a:t>
            </a:r>
          </a:p>
        </p:txBody>
      </p:sp>
      <p:cxnSp>
        <p:nvCxnSpPr>
          <p:cNvPr id="180" name="Shape 180"/>
          <p:cNvCxnSpPr>
            <a:stCxn id="162" idx="1"/>
          </p:cNvCxnSpPr>
          <p:nvPr/>
        </p:nvCxnSpPr>
        <p:spPr>
          <a:xfrm>
            <a:off x="6248400" y="3657600"/>
            <a:ext cx="152400" cy="1447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81" name="Shape 181"/>
          <p:cNvCxnSpPr>
            <a:stCxn id="162" idx="1"/>
          </p:cNvCxnSpPr>
          <p:nvPr/>
        </p:nvCxnSpPr>
        <p:spPr>
          <a:xfrm flipH="1">
            <a:off x="1930500" y="3657600"/>
            <a:ext cx="43179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82" name="Shape 182"/>
          <p:cNvCxnSpPr>
            <a:stCxn id="162" idx="1"/>
          </p:cNvCxnSpPr>
          <p:nvPr/>
        </p:nvCxnSpPr>
        <p:spPr>
          <a:xfrm flipH="1">
            <a:off x="4368900" y="3657600"/>
            <a:ext cx="18795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83" name="Shape 183"/>
          <p:cNvCxnSpPr>
            <a:stCxn id="162" idx="1"/>
          </p:cNvCxnSpPr>
          <p:nvPr/>
        </p:nvCxnSpPr>
        <p:spPr>
          <a:xfrm>
            <a:off x="6248400" y="3657600"/>
            <a:ext cx="3555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cxnSp>
        <p:nvCxnSpPr>
          <p:cNvPr id="184" name="Shape 184"/>
          <p:cNvCxnSpPr>
            <a:stCxn id="162" idx="1"/>
          </p:cNvCxnSpPr>
          <p:nvPr/>
        </p:nvCxnSpPr>
        <p:spPr>
          <a:xfrm>
            <a:off x="6248400" y="3657600"/>
            <a:ext cx="2387700" cy="144780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"/>
            <a:headEnd len="med" w="med" type="none"/>
            <a:tailEnd len="lg" w="lg" type="stealth"/>
          </a:ln>
        </p:spPr>
      </p:cxnSp>
      <p:sp>
        <p:nvSpPr>
          <p:cNvPr id="185" name="Shape 185"/>
          <p:cNvSpPr txBox="1"/>
          <p:nvPr/>
        </p:nvSpPr>
        <p:spPr>
          <a:xfrm>
            <a:off x="7522722" y="3353876"/>
            <a:ext cx="37292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QPS: N*M per second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Load: N*M*(M+1)/2 addresses per second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2794000" y="3276600"/>
            <a:ext cx="3454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Timer and batch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7522032" y="3351600"/>
            <a:ext cx="37292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QPS: N*M per second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Load: N*M*(M+1)/2 addresses per second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7522722" y="3989950"/>
            <a:ext cx="29374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QPS: N per second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Load: N*M addresses per second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7518400" y="2706470"/>
            <a:ext cx="4267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nodes per cluster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pods per second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751114" y="304801"/>
            <a:ext cx="8870453" cy="679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0050" lIns="0" rIns="80125" wrap="square" tIns="40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00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rPr>
              <a:t>Batch Processing Request Reduction 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422401" y="2667000"/>
            <a:ext cx="3047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batch per 0.5 second.</a:t>
            </a:r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QPS：</a:t>
            </a:r>
            <a:r>
              <a:rPr b="1" lang="en-U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reduced 98% </a:t>
            </a:r>
          </a:p>
          <a:p>
            <a:pPr indent="-457200" lvl="0" marL="457200" marR="0" rtl="0" algn="l">
              <a:spcBef>
                <a:spcPts val="60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6" name="Shape 196"/>
          <p:cNvGraphicFramePr/>
          <p:nvPr/>
        </p:nvGraphicFramePr>
        <p:xfrm>
          <a:off x="5036480" y="14478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{4DAC3A86-F3ED-4CFA-8F17-1B1EB401E9C8}</a:tableStyleId>
              </a:tblPr>
              <a:tblGrid>
                <a:gridCol w="941025"/>
                <a:gridCol w="941025"/>
                <a:gridCol w="941025"/>
                <a:gridCol w="941025"/>
                <a:gridCol w="1029250"/>
              </a:tblGrid>
              <a:tr h="5842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Pods per Service 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Service 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EndPoints Controller # of Requests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2921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Before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After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Reduction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</a:tr>
              <a:tr h="29210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551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98.2%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</a:tr>
              <a:tr h="292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150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785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98.2%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</a:tr>
              <a:tr h="292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1105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98.5%</a:t>
                      </a:r>
                    </a:p>
                  </a:txBody>
                  <a:tcPr marT="0" marB="0" marR="0" marL="0" anchor="ctr" anchorCtr="1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97" name="Shape 197"/>
          <p:cNvSpPr txBox="1"/>
          <p:nvPr/>
        </p:nvSpPr>
        <p:spPr>
          <a:xfrm>
            <a:off x="1456821" y="1447800"/>
            <a:ext cx="2256708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Test setup:</a:t>
            </a:r>
          </a:p>
          <a:p>
            <a:pPr indent="-457200" lvl="0" marL="457200" marR="0" rtl="0" algn="l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Master，4 slaves</a:t>
            </a:r>
          </a:p>
          <a:p>
            <a:pPr indent="-457200" lvl="0" marL="457200" marR="0" rtl="0" algn="l">
              <a:spcBef>
                <a:spcPts val="60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core 2.60GHz, 48GB RAM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2180" y="3581400"/>
            <a:ext cx="71628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